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8" r:id="rId5"/>
    <p:sldId id="269" r:id="rId6"/>
    <p:sldId id="270" r:id="rId7"/>
    <p:sldId id="273" r:id="rId8"/>
    <p:sldId id="271" r:id="rId9"/>
    <p:sldId id="272" r:id="rId10"/>
    <p:sldId id="263" r:id="rId11"/>
    <p:sldId id="260" r:id="rId12"/>
    <p:sldId id="261" r:id="rId13"/>
    <p:sldId id="277" r:id="rId14"/>
    <p:sldId id="262" r:id="rId15"/>
    <p:sldId id="264" r:id="rId16"/>
    <p:sldId id="275" r:id="rId17"/>
    <p:sldId id="265" r:id="rId18"/>
    <p:sldId id="279" r:id="rId19"/>
    <p:sldId id="276" r:id="rId20"/>
    <p:sldId id="278" r:id="rId21"/>
  </p:sldIdLst>
  <p:sldSz cx="14630400" cy="8229600"/>
  <p:notesSz cx="8229600" cy="14630400"/>
  <p:embeddedFontLst>
    <p:embeddedFont>
      <p:font typeface="Crimson Pro Semi Bold" panose="020F0502020204030204" pitchFamily="34" charset="0"/>
      <p:regular r:id="rId23"/>
      <p:bold r:id="rId24"/>
      <p:italic r:id="rId25"/>
      <p:boldItalic r:id="rId26"/>
    </p:embeddedFont>
    <p:embeddedFont>
      <p:font typeface="Epilogue" panose="020F0502020204030204" pitchFamily="34" charset="0"/>
      <p:regular r:id="rId27"/>
      <p:bold r:id="rId28"/>
      <p:italic r:id="rId29"/>
      <p:boldItalic r:id="rId30"/>
    </p:embeddedFont>
    <p:embeddedFont>
      <p:font typeface="Fraunces Extra Bold" panose="020F0502020204030204" pitchFamily="34" charset="0"/>
      <p:regular r:id="rId31"/>
      <p:bold r:id="rId32"/>
      <p:italic r:id="rId33"/>
      <p:boldItalic r:id="rId34"/>
    </p:embeddedFont>
    <p:embeddedFont>
      <p:font typeface="Fraunces Medium" panose="020F0502020204030204" pitchFamily="34" charset="0"/>
      <p:regular r:id="rId35"/>
      <p:bold r:id="rId36"/>
      <p:italic r:id="rId37"/>
      <p:boldItalic r:id="rId38"/>
    </p:embeddedFont>
    <p:embeddedFont>
      <p:font typeface="Heebo" pitchFamily="2" charset="-79"/>
      <p:regular r:id="rId39"/>
      <p:bold r:id="rId40"/>
    </p:embeddedFont>
    <p:embeddedFont>
      <p:font typeface="Nobile" panose="020F05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46"/>
    <p:restoredTop sz="81657"/>
  </p:normalViewPr>
  <p:slideViewPr>
    <p:cSldViewPr snapToGrid="0" snapToObjects="1">
      <p:cViewPr varScale="1">
        <p:scale>
          <a:sx n="82" d="100"/>
          <a:sy n="82" d="100"/>
        </p:scale>
        <p:origin x="280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52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63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0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98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1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preprocess code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4714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hapter/10.1007/978-3-031-41352-0_18" TargetMode="External"/><Relationship Id="rId3" Type="http://schemas.openxmlformats.org/officeDocument/2006/relationships/hyperlink" Target="https://www.mdpi.com/1424-8220/23/9/4346" TargetMode="External"/><Relationship Id="rId7" Type="http://schemas.openxmlformats.org/officeDocument/2006/relationships/hyperlink" Target="https://www.mdpi.com/2227-7390/13/3/44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.nvidia.com/blog/security-for-data-privacy-in-federated-learning-with-cuda-accelerated-homomorphic-encryption-in-xgboost/" TargetMode="External"/><Relationship Id="rId5" Type="http://schemas.openxmlformats.org/officeDocument/2006/relationships/hyperlink" Target="https://www.semanticscholar.org/paper/Privacy-Preserving-Federated-Learning-Using-Park-Lim/91802f60f8e9c0b746b5f16efc08f6ed112662df" TargetMode="External"/><Relationship Id="rId4" Type="http://schemas.openxmlformats.org/officeDocument/2006/relationships/hyperlink" Target="https://arxiv.org/abs/2110.06025v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087"/>
            <a:ext cx="7556421" cy="145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- Preserving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 Phishing Detection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3308389" y="45826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</a:t>
            </a:r>
          </a:p>
          <a:p>
            <a:pPr lvl="1"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Shruthi Manchappanahalli Basavaraj,</a:t>
            </a:r>
          </a:p>
          <a:p>
            <a:pPr lvl="1"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Sri Sakticharan Nirmal Kumar, </a:t>
            </a:r>
          </a:p>
          <a:p>
            <a:pPr lvl="1"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Saptharish Golagani, </a:t>
            </a:r>
          </a:p>
          <a:p>
            <a:pPr lvl="1"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Siva Satya Dheeraj Varma Sreevatsavaya.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308389" y="66926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Mentor: Prof. Jerry Cheng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1296" y="487640"/>
            <a:ext cx="6797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Results &amp;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72969" y="1913711"/>
            <a:ext cx="7778592" cy="4052887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1135" y="1913711"/>
            <a:ext cx="7778592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58306" y="2057419"/>
            <a:ext cx="131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470281" y="2057419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978445" y="2057419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86610" y="2057419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94775" y="2057419"/>
            <a:ext cx="131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1135" y="2926933"/>
            <a:ext cx="7778592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58306" y="3070641"/>
            <a:ext cx="11863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Fusion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470281" y="3070641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0.9876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3978445" y="3070641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0.9861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486610" y="3070641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0.9806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994775" y="3070641"/>
            <a:ext cx="131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0.9833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135" y="3940154"/>
            <a:ext cx="7778592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58306" y="4083863"/>
            <a:ext cx="131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Fusion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470281" y="4083863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0.9409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978445" y="4083863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0.9648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486610" y="4083863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0.9152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994775" y="4083863"/>
            <a:ext cx="131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0.9393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31135" y="4953376"/>
            <a:ext cx="7778592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958306" y="5097085"/>
            <a:ext cx="131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Fusion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470281" y="5097085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0.8973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3978445" y="5097085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0.7822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486610" y="5097085"/>
            <a:ext cx="1306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0.9796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994775" y="5097085"/>
            <a:ext cx="131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0.8699</a:t>
            </a:r>
            <a:endParaRPr lang="en-US" sz="175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AC626A-EA6D-810E-F8E6-08639AD9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98" y="1883819"/>
            <a:ext cx="5446927" cy="4082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47512"/>
            <a:ext cx="7245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Fusion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email, URL, and image model outputs.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Voting Methods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majority (hard) or weighted (soft) voting.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with any subset of inputs.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accuracy and recall even with incomplete data.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723935-D05A-A760-2367-09D6B97E5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9" b="11111"/>
          <a:stretch/>
        </p:blipFill>
        <p:spPr>
          <a:xfrm>
            <a:off x="381384" y="1047512"/>
            <a:ext cx="5486400" cy="626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57130" y="341327"/>
            <a:ext cx="986800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Federated Learning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17769" y="207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Local Training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717769" y="25624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train models on private data locally.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717769" y="3456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 Aggregation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717769" y="39472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aggregates updates using FedAvg algorithm.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17769" y="4841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717769" y="53320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raw data is shared between clients and server.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17769" y="6226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717769" y="67168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traditional ML, CNN, and BERT models.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07D2B2-5564-13DD-881D-E5D79B5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9" y="1556790"/>
            <a:ext cx="7772400" cy="617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144E02-58B3-51E3-D3DF-70487E93FB86}"/>
              </a:ext>
            </a:extLst>
          </p:cNvPr>
          <p:cNvSpPr/>
          <p:nvPr/>
        </p:nvSpPr>
        <p:spPr>
          <a:xfrm>
            <a:off x="5085760" y="223635"/>
            <a:ext cx="7835842" cy="96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Federated Learning Working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270AED-36F8-CCC8-9ECD-F0EC06E6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620467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253B1-93E9-9086-AF7A-A1BD58271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3" t="5355" r="59664" b="57441"/>
          <a:stretch/>
        </p:blipFill>
        <p:spPr>
          <a:xfrm>
            <a:off x="3865395" y="1145023"/>
            <a:ext cx="3968156" cy="253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45AC8-8186-751F-A458-7F903E689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" t="45530" r="59567" b="17266"/>
          <a:stretch/>
        </p:blipFill>
        <p:spPr>
          <a:xfrm>
            <a:off x="10173811" y="1194249"/>
            <a:ext cx="3968156" cy="253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6BDFE-FA63-D130-9B2B-4555E9940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16" t="49080" r="18650" b="13716"/>
          <a:stretch/>
        </p:blipFill>
        <p:spPr>
          <a:xfrm>
            <a:off x="10173811" y="5319734"/>
            <a:ext cx="4131928" cy="270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FDAC28-7A36-7806-D767-A0EA7642CCD3}"/>
              </a:ext>
            </a:extLst>
          </p:cNvPr>
          <p:cNvSpPr txBox="1"/>
          <p:nvPr/>
        </p:nvSpPr>
        <p:spPr>
          <a:xfrm>
            <a:off x="11232106" y="442067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862BE-2498-7DC7-40C6-7596D25B01F8}"/>
              </a:ext>
            </a:extLst>
          </p:cNvPr>
          <p:cNvSpPr txBox="1"/>
          <p:nvPr/>
        </p:nvSpPr>
        <p:spPr>
          <a:xfrm>
            <a:off x="12289971" y="38341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80991-1AE2-444A-74C3-3F7E33E02F17}"/>
              </a:ext>
            </a:extLst>
          </p:cNvPr>
          <p:cNvSpPr txBox="1"/>
          <p:nvPr/>
        </p:nvSpPr>
        <p:spPr>
          <a:xfrm>
            <a:off x="12289971" y="491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529C62-4708-05D2-FA96-255A087094B9}"/>
              </a:ext>
            </a:extLst>
          </p:cNvPr>
          <p:cNvCxnSpPr>
            <a:stCxn id="8" idx="3"/>
            <a:endCxn id="9" idx="2"/>
          </p:cNvCxnSpPr>
          <p:nvPr/>
        </p:nvCxnSpPr>
        <p:spPr>
          <a:xfrm flipV="1">
            <a:off x="12038737" y="4203515"/>
            <a:ext cx="402077" cy="40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27137D-55AE-6523-B361-576949C5617B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12038737" y="4605338"/>
            <a:ext cx="402077" cy="31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332F0-5095-C314-3732-B1215FCC9BF0}"/>
              </a:ext>
            </a:extLst>
          </p:cNvPr>
          <p:cNvSpPr txBox="1"/>
          <p:nvPr/>
        </p:nvSpPr>
        <p:spPr>
          <a:xfrm>
            <a:off x="5142531" y="3880349"/>
            <a:ext cx="955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8C682-6B41-5464-8509-3112499205BB}"/>
              </a:ext>
            </a:extLst>
          </p:cNvPr>
          <p:cNvSpPr txBox="1"/>
          <p:nvPr/>
        </p:nvSpPr>
        <p:spPr>
          <a:xfrm>
            <a:off x="3623313" y="4498025"/>
            <a:ext cx="61484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Central Server sends the model to all clients (devices).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client trains the model locally on its own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After training, each client generates model updates (like updated weights).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Clients send only the updates to the server.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Central Server aggregates (averages) updates and Server updates the global model and sends back the improved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This improved model can be used in multimodal for detection.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175" y="3833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Storage and Deployment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496731" y="22253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5" name="Text 2"/>
          <p:cNvSpPr/>
          <p:nvPr/>
        </p:nvSpPr>
        <p:spPr>
          <a:xfrm>
            <a:off x="2233973" y="2303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Saved Models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798913" y="274857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.pkl for ML, .pt for BERT, .h5 or .pkl for CNN.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496857" y="59262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2233973" y="6004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Fusion Models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798913" y="643657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 fusion models for email, URL, and image.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496857" y="39731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1" name="Text 8"/>
          <p:cNvSpPr/>
          <p:nvPr/>
        </p:nvSpPr>
        <p:spPr>
          <a:xfrm>
            <a:off x="2233973" y="4051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Integration Ready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798913" y="44221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Compatible with Streamlit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 Flask front-end.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EF9E321-9AC0-4A12-F6A8-AD96D0DCA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0"/>
          <a:stretch/>
        </p:blipFill>
        <p:spPr>
          <a:xfrm>
            <a:off x="6935372" y="929792"/>
            <a:ext cx="7439019" cy="6242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3624" y="968536"/>
            <a:ext cx="7112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30D80F81-8D5A-61D1-BECE-949A8B659C62}"/>
              </a:ext>
            </a:extLst>
          </p:cNvPr>
          <p:cNvSpPr/>
          <p:nvPr/>
        </p:nvSpPr>
        <p:spPr>
          <a:xfrm>
            <a:off x="677942" y="2169323"/>
            <a:ext cx="7788116" cy="1116211"/>
          </a:xfrm>
          <a:prstGeom prst="roundRect">
            <a:avLst>
              <a:gd name="adj" fmla="val 15620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2E5A1E9D-C77D-CF44-CB1D-F9834795AF4F}"/>
              </a:ext>
            </a:extLst>
          </p:cNvPr>
          <p:cNvSpPr/>
          <p:nvPr/>
        </p:nvSpPr>
        <p:spPr>
          <a:xfrm>
            <a:off x="871657" y="2363038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Dataset</a:t>
            </a:r>
            <a:endParaRPr lang="en-US" sz="19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D8F9D6A-F67C-3D96-F47E-101610120A14}"/>
              </a:ext>
            </a:extLst>
          </p:cNvPr>
          <p:cNvSpPr/>
          <p:nvPr/>
        </p:nvSpPr>
        <p:spPr>
          <a:xfrm>
            <a:off x="871657" y="2781900"/>
            <a:ext cx="74006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 labeled data hindered model learning and accurate predictions.</a:t>
            </a:r>
            <a:endParaRPr lang="en-US" sz="150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D4BF154B-028D-5D70-97E9-F1018A7AA2DF}"/>
              </a:ext>
            </a:extLst>
          </p:cNvPr>
          <p:cNvSpPr/>
          <p:nvPr/>
        </p:nvSpPr>
        <p:spPr>
          <a:xfrm>
            <a:off x="677942" y="3479249"/>
            <a:ext cx="7788116" cy="1116211"/>
          </a:xfrm>
          <a:prstGeom prst="roundRect">
            <a:avLst>
              <a:gd name="adj" fmla="val 15620"/>
            </a:avLst>
          </a:prstGeom>
          <a:solidFill>
            <a:schemeClr val="accent1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87C0501A-63C8-C824-BD21-F4B2C8614B7E}"/>
              </a:ext>
            </a:extLst>
          </p:cNvPr>
          <p:cNvSpPr/>
          <p:nvPr/>
        </p:nvSpPr>
        <p:spPr>
          <a:xfrm>
            <a:off x="871656" y="3568889"/>
            <a:ext cx="289429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Fusion Models Not Compatible with FL</a:t>
            </a: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D94A8C1B-F6AE-DBEA-386B-A067D69EA260}"/>
              </a:ext>
            </a:extLst>
          </p:cNvPr>
          <p:cNvSpPr/>
          <p:nvPr/>
        </p:nvSpPr>
        <p:spPr>
          <a:xfrm>
            <a:off x="871656" y="3913933"/>
            <a:ext cx="74006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Logic-based fusion models like soft or hard voting are non-trainable,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 we had to rebuild them after each server aggregation round in FL.</a:t>
            </a: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278774C2-8FCD-B7D2-97D0-2EA5BE7EF539}"/>
              </a:ext>
            </a:extLst>
          </p:cNvPr>
          <p:cNvSpPr/>
          <p:nvPr/>
        </p:nvSpPr>
        <p:spPr>
          <a:xfrm>
            <a:off x="677942" y="4789175"/>
            <a:ext cx="7788116" cy="1116211"/>
          </a:xfrm>
          <a:prstGeom prst="roundRect">
            <a:avLst>
              <a:gd name="adj" fmla="val 1562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758BE5C4-7B1D-0579-F5B7-8969D9013C3D}"/>
              </a:ext>
            </a:extLst>
          </p:cNvPr>
          <p:cNvSpPr/>
          <p:nvPr/>
        </p:nvSpPr>
        <p:spPr>
          <a:xfrm>
            <a:off x="871656" y="4844407"/>
            <a:ext cx="3216235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BERT and Traditional ML Incompatibility</a:t>
            </a: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D34FF825-2F29-78D1-3D49-C692744DA222}"/>
              </a:ext>
            </a:extLst>
          </p:cNvPr>
          <p:cNvSpPr/>
          <p:nvPr/>
        </p:nvSpPr>
        <p:spPr>
          <a:xfrm>
            <a:off x="871655" y="5192320"/>
            <a:ext cx="74006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BERT and traditional ML use incompatible input formats, so we combined their predictions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at the probability level.</a:t>
            </a: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6110ADC0-2912-1939-F2DD-428D1E383ADD}"/>
              </a:ext>
            </a:extLst>
          </p:cNvPr>
          <p:cNvSpPr/>
          <p:nvPr/>
        </p:nvSpPr>
        <p:spPr>
          <a:xfrm>
            <a:off x="677942" y="6099100"/>
            <a:ext cx="7788116" cy="1426131"/>
          </a:xfrm>
          <a:prstGeom prst="roundRect">
            <a:avLst>
              <a:gd name="adj" fmla="val 12225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3E6870D9-0816-AA4A-0975-FD22B10621AE}"/>
              </a:ext>
            </a:extLst>
          </p:cNvPr>
          <p:cNvSpPr/>
          <p:nvPr/>
        </p:nvSpPr>
        <p:spPr>
          <a:xfrm>
            <a:off x="871657" y="6292815"/>
            <a:ext cx="508968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/>
              <a:t>Different Model Output Formats</a:t>
            </a:r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CD711247-E0CC-38A3-3678-C434D385A610}"/>
              </a:ext>
            </a:extLst>
          </p:cNvPr>
          <p:cNvSpPr/>
          <p:nvPr/>
        </p:nvSpPr>
        <p:spPr>
          <a:xfrm>
            <a:off x="871657" y="6711677"/>
            <a:ext cx="7400687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Different output formats from traditional, </a:t>
            </a:r>
            <a:r>
              <a:rPr lang="en-US" sz="15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PyTorch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BERT models required custom conversion logic before fusion.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7E7C82A-A66D-596E-B977-00C7F765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A29DD20B-35C4-340B-4E47-5986A99656C7}"/>
              </a:ext>
            </a:extLst>
          </p:cNvPr>
          <p:cNvSpPr/>
          <p:nvPr/>
        </p:nvSpPr>
        <p:spPr>
          <a:xfrm>
            <a:off x="691039" y="1456611"/>
            <a:ext cx="7761923" cy="1137761"/>
          </a:xfrm>
          <a:prstGeom prst="roundRect">
            <a:avLst>
              <a:gd name="adj" fmla="val 2603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E3AF37F-5B97-3DD8-50CB-0A6E6ED233F9}"/>
              </a:ext>
            </a:extLst>
          </p:cNvPr>
          <p:cNvSpPr/>
          <p:nvPr/>
        </p:nvSpPr>
        <p:spPr>
          <a:xfrm>
            <a:off x="888444" y="1654016"/>
            <a:ext cx="253210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Multi-Modal Integration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F4916C5-A123-E67E-E35E-30FCCED637A1}"/>
              </a:ext>
            </a:extLst>
          </p:cNvPr>
          <p:cNvSpPr/>
          <p:nvPr/>
        </p:nvSpPr>
        <p:spPr>
          <a:xfrm>
            <a:off x="888444" y="2080974"/>
            <a:ext cx="7367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SMS, chat logs, and user behavior data for comprehensive detection.</a:t>
            </a:r>
            <a:endParaRPr lang="en-US" sz="15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2F82745D-C687-B447-9810-78310592028A}"/>
              </a:ext>
            </a:extLst>
          </p:cNvPr>
          <p:cNvSpPr/>
          <p:nvPr/>
        </p:nvSpPr>
        <p:spPr>
          <a:xfrm>
            <a:off x="691039" y="2791778"/>
            <a:ext cx="7761923" cy="1453753"/>
          </a:xfrm>
          <a:prstGeom prst="roundRect">
            <a:avLst>
              <a:gd name="adj" fmla="val 2038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9B4C94C-67DE-01F1-B6A8-A64E3403CC23}"/>
              </a:ext>
            </a:extLst>
          </p:cNvPr>
          <p:cNvSpPr/>
          <p:nvPr/>
        </p:nvSpPr>
        <p:spPr>
          <a:xfrm>
            <a:off x="888444" y="2989183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Edge Deployment</a:t>
            </a:r>
            <a:endParaRPr lang="en-US" sz="19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449C513-E6DB-31C4-5379-AA10F667A405}"/>
              </a:ext>
            </a:extLst>
          </p:cNvPr>
          <p:cNvSpPr/>
          <p:nvPr/>
        </p:nvSpPr>
        <p:spPr>
          <a:xfrm>
            <a:off x="888444" y="3366730"/>
            <a:ext cx="7367111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Future versions of our model can be deployed on edge devices like phones or secure gateways to detect phishing locally. </a:t>
            </a:r>
            <a:endParaRPr lang="en-US" sz="15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32E8525-6BA3-AEE0-69F7-CEBECCC8C8F1}"/>
              </a:ext>
            </a:extLst>
          </p:cNvPr>
          <p:cNvSpPr/>
          <p:nvPr/>
        </p:nvSpPr>
        <p:spPr>
          <a:xfrm>
            <a:off x="691039" y="4442936"/>
            <a:ext cx="7761923" cy="1137761"/>
          </a:xfrm>
          <a:prstGeom prst="roundRect">
            <a:avLst>
              <a:gd name="adj" fmla="val 2603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9A42AC5-5FAF-8F82-F5E0-031AF34A6CC3}"/>
              </a:ext>
            </a:extLst>
          </p:cNvPr>
          <p:cNvSpPr/>
          <p:nvPr/>
        </p:nvSpPr>
        <p:spPr>
          <a:xfrm>
            <a:off x="888444" y="4640342"/>
            <a:ext cx="253734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Auto Blocking</a:t>
            </a:r>
            <a:endParaRPr lang="en-US" sz="19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53844CC-B5D3-46C0-C89E-053A728243BA}"/>
              </a:ext>
            </a:extLst>
          </p:cNvPr>
          <p:cNvSpPr/>
          <p:nvPr/>
        </p:nvSpPr>
        <p:spPr>
          <a:xfrm>
            <a:off x="888444" y="5067300"/>
            <a:ext cx="7367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Detect and block phishing threats instantly to prevent harm.</a:t>
            </a:r>
            <a:endParaRPr lang="en-US" sz="15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657C2826-B62B-979E-383D-39FF632B526E}"/>
              </a:ext>
            </a:extLst>
          </p:cNvPr>
          <p:cNvSpPr/>
          <p:nvPr/>
        </p:nvSpPr>
        <p:spPr>
          <a:xfrm>
            <a:off x="691039" y="5778103"/>
            <a:ext cx="7761923" cy="1907858"/>
          </a:xfrm>
          <a:prstGeom prst="roundRect">
            <a:avLst>
              <a:gd name="adj" fmla="val 1553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64E181F-6B2B-BA8B-EE07-D6334B291875}"/>
              </a:ext>
            </a:extLst>
          </p:cNvPr>
          <p:cNvSpPr/>
          <p:nvPr/>
        </p:nvSpPr>
        <p:spPr>
          <a:xfrm>
            <a:off x="888444" y="5975509"/>
            <a:ext cx="302740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Federated Learning</a:t>
            </a:r>
            <a:endParaRPr lang="en-US" sz="19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F6234D0F-711A-8B60-2B46-EE4652CCF58F}"/>
              </a:ext>
            </a:extLst>
          </p:cNvPr>
          <p:cNvSpPr/>
          <p:nvPr/>
        </p:nvSpPr>
        <p:spPr>
          <a:xfrm>
            <a:off x="888444" y="6402467"/>
            <a:ext cx="7367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similar model architectures for efficient weight aggregation.</a:t>
            </a:r>
            <a:endParaRPr lang="en-US" sz="15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D9D83AE-AA86-E54A-0A50-62CC8E526A98}"/>
              </a:ext>
            </a:extLst>
          </p:cNvPr>
          <p:cNvSpPr/>
          <p:nvPr/>
        </p:nvSpPr>
        <p:spPr>
          <a:xfrm>
            <a:off x="888444" y="6787515"/>
            <a:ext cx="7367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Scale to multiple real clients across devices and networks.</a:t>
            </a:r>
            <a:endParaRPr lang="en-US" sz="155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E185F20-BC7E-E46C-79C4-A2952602CE62}"/>
              </a:ext>
            </a:extLst>
          </p:cNvPr>
          <p:cNvSpPr/>
          <p:nvPr/>
        </p:nvSpPr>
        <p:spPr>
          <a:xfrm>
            <a:off x="888444" y="7172563"/>
            <a:ext cx="7367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homomorphic encryption for encrypted client updates.</a:t>
            </a:r>
            <a:endParaRPr lang="en-US" sz="15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596C9731-950E-2DF0-B9EE-7A13C1CF9AFC}"/>
              </a:ext>
            </a:extLst>
          </p:cNvPr>
          <p:cNvSpPr/>
          <p:nvPr/>
        </p:nvSpPr>
        <p:spPr>
          <a:xfrm>
            <a:off x="359627" y="492145"/>
            <a:ext cx="7112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Works &amp; Discussion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368F1BC-B46F-424A-4E93-0BEF3663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66675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9162" y="13331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AA850-FB9D-D431-2507-FBE9DF8B48DF}"/>
              </a:ext>
            </a:extLst>
          </p:cNvPr>
          <p:cNvSpPr txBox="1"/>
          <p:nvPr/>
        </p:nvSpPr>
        <p:spPr>
          <a:xfrm>
            <a:off x="6119446" y="2294720"/>
            <a:ext cx="85109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project presents a comprehensive </a:t>
            </a:r>
            <a:r>
              <a:rPr lang="en-US" b="1" dirty="0"/>
              <a:t>AI-powered phishing detection system</a:t>
            </a:r>
            <a:r>
              <a:rPr lang="en-US" dirty="0"/>
              <a:t> that combines </a:t>
            </a:r>
            <a:r>
              <a:rPr lang="en-US" b="1" dirty="0"/>
              <a:t>Email, URL, and Image-based analysis</a:t>
            </a:r>
            <a:r>
              <a:rPr lang="en-US" dirty="0"/>
              <a:t> using </a:t>
            </a:r>
            <a:r>
              <a:rPr lang="en-US" b="1" dirty="0"/>
              <a:t>Multimodal Learning</a:t>
            </a:r>
            <a:r>
              <a:rPr lang="en-US" dirty="0"/>
              <a:t> and </a:t>
            </a:r>
            <a:r>
              <a:rPr lang="en-US" b="1" dirty="0"/>
              <a:t>Federated Learning (FL)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successfully: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Trained models across different data types (text, URL, image) using state-of-the-art ML and DL techniques.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Built </a:t>
            </a:r>
            <a:r>
              <a:rPr lang="en-US" b="1" dirty="0"/>
              <a:t>fusion models</a:t>
            </a:r>
            <a:r>
              <a:rPr lang="en-US" dirty="0"/>
              <a:t> to combine the strengths of traditional and deep learning approaches.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Implemented a </a:t>
            </a:r>
            <a:r>
              <a:rPr lang="en-US" b="1" dirty="0"/>
              <a:t>federated learning prototype</a:t>
            </a:r>
            <a:r>
              <a:rPr lang="en-US" dirty="0"/>
              <a:t>, simulating real-world decentralized training across multiple clients.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Our solution demonstrates how intelligent systems can adapt to evolving cyber threats while preserving user data privacy — marking a step toward </a:t>
            </a:r>
            <a:r>
              <a:rPr lang="en-US" b="1" dirty="0"/>
              <a:t>privacy-preserving, distributed AI security systems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11BFF1-89B9-7020-8609-825BE2A30D8A}"/>
              </a:ext>
            </a:extLst>
          </p:cNvPr>
          <p:cNvSpPr/>
          <p:nvPr/>
        </p:nvSpPr>
        <p:spPr>
          <a:xfrm>
            <a:off x="628227" y="279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Contribution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DBF43-A1D0-0078-97D8-5A75C2BD245E}"/>
              </a:ext>
            </a:extLst>
          </p:cNvPr>
          <p:cNvSpPr txBox="1"/>
          <p:nvPr/>
        </p:nvSpPr>
        <p:spPr>
          <a:xfrm>
            <a:off x="1436109" y="988068"/>
            <a:ext cx="13790951" cy="670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Sri Sakticharan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Nirmalkumar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Conducted model training and evaluation for image-based phishing detection.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Led training and evaluation for URL-based models.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Implemented the Federated Learning architecture.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Developed the fusion logic for URL models.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Saptharish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Golagani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Led model training and evaluation for email-based phishing detection.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Designed and integrated the multimodal phishing detection system.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Implemented fusion logic for email models.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Drafted the final project report and proposed the original project idea.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Shruthi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Manchappanahalli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Basavaraj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Handled preprocessing for email and URL datasets.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Developed the image fusion model.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Created and designed the PowerPoint presentation.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Siva Satya Dheeraj Varma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 Collected and organized phishing datasets for email and image modalities and also Performed image preprocessing.</a:t>
            </a:r>
          </a:p>
        </p:txBody>
      </p:sp>
    </p:spTree>
    <p:extLst>
      <p:ext uri="{BB962C8B-B14F-4D97-AF65-F5344CB8AC3E}">
        <p14:creationId xmlns:p14="http://schemas.microsoft.com/office/powerpoint/2010/main" val="243441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3572BB-8F52-F1AA-B8AE-2A4D635B4CD0}"/>
              </a:ext>
            </a:extLst>
          </p:cNvPr>
          <p:cNvSpPr/>
          <p:nvPr/>
        </p:nvSpPr>
        <p:spPr>
          <a:xfrm>
            <a:off x="681247" y="6091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References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834AF-CEA4-0FA6-DA76-3223FDDBE9A6}"/>
              </a:ext>
            </a:extLst>
          </p:cNvPr>
          <p:cNvSpPr txBox="1"/>
          <p:nvPr/>
        </p:nvSpPr>
        <p:spPr>
          <a:xfrm>
            <a:off x="769745" y="1485900"/>
            <a:ext cx="1326981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1.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Evaluation of Federated Learning in Phishing Email Detection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hlinkClick r:id="rId3"/>
              </a:rPr>
              <a:t>https://www.mdpi.com/1424-8220/23/9/4346</a:t>
            </a:r>
            <a:endParaRPr lang="en-US" dirty="0"/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Privacy-Preserving Phishing Email Detection Based on Federated Learning and LSTM</a:t>
            </a:r>
          </a:p>
          <a:p>
            <a:r>
              <a:rPr lang="en-US" dirty="0"/>
              <a:t>     </a:t>
            </a:r>
            <a:r>
              <a:rPr lang="en-US" dirty="0">
                <a:hlinkClick r:id="rId4"/>
              </a:rPr>
              <a:t>https://arxiv.org/abs/2110.06025v1</a:t>
            </a:r>
            <a:endParaRPr lang="en-US" dirty="0"/>
          </a:p>
          <a:p>
            <a:endParaRPr lang="en-US" dirty="0"/>
          </a:p>
          <a:p>
            <a:r>
              <a:rPr lang="en-US" dirty="0"/>
              <a:t>3.</a:t>
            </a:r>
            <a:r>
              <a:rPr lang="en-US" b="1" i="0" dirty="0">
                <a:solidFill>
                  <a:srgbClr val="2E3743"/>
                </a:solidFill>
                <a:effectLst/>
                <a:latin typeface="Roboto Slab" pitchFamily="2" charset="0"/>
              </a:rPr>
              <a:t> Privacy-Preserving Federated Learning Using Homomorphic Encryption</a:t>
            </a:r>
          </a:p>
          <a:p>
            <a:r>
              <a:rPr lang="en-US" dirty="0"/>
              <a:t>     </a:t>
            </a:r>
            <a:r>
              <a:rPr lang="en-US" dirty="0">
                <a:hlinkClick r:id="rId5"/>
              </a:rPr>
              <a:t>https://www.semanticscholar.org/paper/Privacy-Preserving-Federated-Learning-Using-Park-Lim/91802f60f8e9c0b746b5f16efc08f6ed112662df</a:t>
            </a:r>
            <a:endParaRPr lang="en-US" dirty="0"/>
          </a:p>
          <a:p>
            <a:endParaRPr lang="en-US" dirty="0"/>
          </a:p>
          <a:p>
            <a:r>
              <a:rPr lang="en-US" dirty="0"/>
              <a:t>4.</a:t>
            </a:r>
            <a:r>
              <a:rPr lang="en-US" b="1" i="0" dirty="0">
                <a:solidFill>
                  <a:srgbClr val="1A1A1A"/>
                </a:solidFill>
                <a:effectLst/>
                <a:latin typeface="NVIDIA Sans"/>
              </a:rPr>
              <a:t> Security for Data Privacy in Federated Learning with CUDA-Accelerated Homomorphic Encryption in XGBoost.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hlinkClick r:id="rId6"/>
              </a:rPr>
              <a:t>https://developer.nvidia.com/blog/security-for-data-privacy-in-federated-learning-with-cuda-accelerated-homomorphic-encryption-in-xgboost/</a:t>
            </a:r>
            <a:endParaRPr lang="en-US" dirty="0"/>
          </a:p>
          <a:p>
            <a:endParaRPr lang="en-US" dirty="0"/>
          </a:p>
          <a:p>
            <a:r>
              <a:rPr lang="en-US" dirty="0"/>
              <a:t>5.</a:t>
            </a:r>
            <a:r>
              <a:rPr lang="en-US" b="1" dirty="0"/>
              <a:t> Fake News Classification using Weighted Soft Voting</a:t>
            </a:r>
          </a:p>
          <a:p>
            <a:r>
              <a:rPr lang="en-US" dirty="0"/>
              <a:t>   </a:t>
            </a:r>
            <a:r>
              <a:rPr lang="en-US" dirty="0">
                <a:hlinkClick r:id="rId7"/>
              </a:rPr>
              <a:t>https://www.mdpi.com/2227-7390/13/3/449</a:t>
            </a:r>
            <a:endParaRPr lang="en-US" dirty="0"/>
          </a:p>
          <a:p>
            <a:endParaRPr lang="en-US" dirty="0"/>
          </a:p>
          <a:p>
            <a:r>
              <a:rPr lang="en-US" dirty="0"/>
              <a:t>6.</a:t>
            </a:r>
            <a:r>
              <a:rPr lang="en-US" b="1" dirty="0"/>
              <a:t> Weighted Voting in </a:t>
            </a:r>
            <a:r>
              <a:rPr lang="en-US" b="1" dirty="0" err="1"/>
              <a:t>Anaemia</a:t>
            </a:r>
            <a:r>
              <a:rPr lang="en-US" b="1" dirty="0"/>
              <a:t> Diagnosis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>
                <a:hlinkClick r:id="rId8"/>
              </a:rPr>
              <a:t>https://link.springer.com/chapter/10.1007/978-3-031-41352-0_18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4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7677" y="1043047"/>
            <a:ext cx="5486401" cy="110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060049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797165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Rising Threat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797165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exploits emails, fake websites, and brand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060049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797165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Nature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7165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involves multiple input types, not just one.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060049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97165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Risk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97165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detection compromises user data privacy.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060049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797165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97165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Secure, scalable detection across all phishing formats.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74C7ABE-4CBD-A620-DC72-A84BBA1CE560}"/>
              </a:ext>
            </a:extLst>
          </p:cNvPr>
          <p:cNvSpPr/>
          <p:nvPr/>
        </p:nvSpPr>
        <p:spPr>
          <a:xfrm>
            <a:off x="974165" y="1110958"/>
            <a:ext cx="3177521" cy="725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 </a:t>
            </a:r>
            <a:endParaRPr lang="en-US" sz="5400" dirty="0"/>
          </a:p>
        </p:txBody>
      </p:sp>
      <p:pic>
        <p:nvPicPr>
          <p:cNvPr id="1026" name="Picture 2" descr="94,400+ Q And A Stock Photos, Pictures &amp; Royalty-Free Images - iStock |  Questions, Faq icon, Faq infographic">
            <a:extLst>
              <a:ext uri="{FF2B5EF4-FFF2-40B4-BE49-F238E27FC236}">
                <a16:creationId xmlns:a16="http://schemas.microsoft.com/office/drawing/2014/main" id="{E6B70873-7F93-58D4-58C3-35346F33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383147"/>
            <a:ext cx="77724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9384" y="639164"/>
            <a:ext cx="6825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 &amp;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511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33158" y="277479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email, URL, and image classifiers.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987464" y="199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Fusion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977105" y="277479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precision and recall using soft voting classifier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1985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Collaborative Model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Training</a:t>
            </a:r>
          </a:p>
        </p:txBody>
      </p:sp>
      <p:sp>
        <p:nvSpPr>
          <p:cNvPr id="8" name="Text 6"/>
          <p:cNvSpPr/>
          <p:nvPr/>
        </p:nvSpPr>
        <p:spPr>
          <a:xfrm>
            <a:off x="7619405" y="274771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the best model using Federated Learning — clients train locally, and the server combines the results to build a best model. 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198511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274771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system adaptable to future modalities like SMS and social media.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E66AB-3E45-CA00-337C-01656ACB2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5" b="22576"/>
          <a:stretch/>
        </p:blipFill>
        <p:spPr>
          <a:xfrm>
            <a:off x="2936499" y="5110771"/>
            <a:ext cx="7772400" cy="22674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51586" y="16778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Source: Open dataset containing labeled phishing and legitimate emails</a:t>
            </a:r>
          </a:p>
        </p:txBody>
      </p:sp>
      <p:sp>
        <p:nvSpPr>
          <p:cNvPr id="5" name="Text 3"/>
          <p:cNvSpPr/>
          <p:nvPr/>
        </p:nvSpPr>
        <p:spPr>
          <a:xfrm>
            <a:off x="738013" y="2489297"/>
            <a:ext cx="41646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Size: 17,000+ * 2 samples</a:t>
            </a:r>
          </a:p>
          <a:p>
            <a:pPr marL="342900" indent="-342900" algn="l">
              <a:spcBef>
                <a:spcPts val="600"/>
              </a:spcBef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https://</a:t>
            </a:r>
            <a:r>
              <a:rPr lang="en-US" sz="1750" dirty="0" err="1">
                <a:latin typeface="Epilogue" pitchFamily="34" charset="0"/>
                <a:ea typeface="Epilogue" pitchFamily="34" charset="-122"/>
                <a:cs typeface="Epilogue" pitchFamily="34" charset="-120"/>
              </a:rPr>
              <a:t>github.com</a:t>
            </a: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/</a:t>
            </a:r>
            <a:r>
              <a:rPr lang="en-US" sz="1750" dirty="0" err="1">
                <a:latin typeface="Epilogue" pitchFamily="34" charset="0"/>
                <a:ea typeface="Epilogue" pitchFamily="34" charset="-122"/>
                <a:cs typeface="Epilogue" pitchFamily="34" charset="-120"/>
              </a:rPr>
              <a:t>AkashSavanur</a:t>
            </a: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/Phishing-Email-Detection/blob/main/</a:t>
            </a:r>
            <a:r>
              <a:rPr lang="en-US" sz="1750" dirty="0" err="1">
                <a:latin typeface="Epilogue" pitchFamily="34" charset="0"/>
                <a:ea typeface="Epilogue" pitchFamily="34" charset="-122"/>
                <a:cs typeface="Epilogue" pitchFamily="34" charset="-120"/>
              </a:rPr>
              <a:t>Phishing.csv.zip</a:t>
            </a:r>
            <a:endParaRPr lang="en-US" sz="1750" dirty="0"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90724" y="16778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11,400+ phishing and legitimate URLs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90724" y="22392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Features: length, special chars, suspicious keywords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cs typeface="Epilogue" pitchFamily="34" charset="-120"/>
              </a:rPr>
              <a:t>https://</a:t>
            </a:r>
            <a:r>
              <a:rPr lang="en-US" sz="1750" dirty="0" err="1">
                <a:latin typeface="Epilogue" pitchFamily="34" charset="0"/>
                <a:cs typeface="Epilogue" pitchFamily="34" charset="-120"/>
              </a:rPr>
              <a:t>www.phishtank.com</a:t>
            </a:r>
            <a:r>
              <a:rPr lang="en-US" sz="1750" dirty="0">
                <a:latin typeface="Epilogue" pitchFamily="34" charset="0"/>
                <a:cs typeface="Epilogue" pitchFamily="34" charset="-120"/>
              </a:rPr>
              <a:t>/</a:t>
            </a:r>
            <a:r>
              <a:rPr lang="en-US" sz="1750" dirty="0" err="1">
                <a:latin typeface="Epilogue" pitchFamily="34" charset="0"/>
                <a:cs typeface="Epilogue" pitchFamily="34" charset="-120"/>
              </a:rPr>
              <a:t>index.php</a:t>
            </a:r>
            <a:endParaRPr lang="en-US" sz="1750" dirty="0">
              <a:latin typeface="Epilogue" pitchFamily="34" charset="0"/>
              <a:cs typeface="Epilogue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29863" y="16778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~2,500 webpage screenshots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9863" y="21200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Resized, normalized, augmented images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750" dirty="0"/>
              <a:t>https://</a:t>
            </a:r>
            <a:r>
              <a:rPr lang="en-US" sz="1750" dirty="0" err="1"/>
              <a:t>www.kaggle.com</a:t>
            </a:r>
            <a:r>
              <a:rPr lang="en-US" sz="1750" dirty="0"/>
              <a:t>/datasets/</a:t>
            </a:r>
            <a:r>
              <a:rPr lang="en-US" sz="1750" dirty="0" err="1"/>
              <a:t>saurabhshahane</a:t>
            </a:r>
            <a:r>
              <a:rPr lang="en-US" sz="1750" dirty="0"/>
              <a:t>/</a:t>
            </a:r>
            <a:r>
              <a:rPr lang="en-US" sz="1750" dirty="0" err="1"/>
              <a:t>pishiris</a:t>
            </a:r>
            <a:endParaRPr lang="en-US" sz="175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1F193136-F675-51FB-49F5-0C8B0269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5" y="4021877"/>
            <a:ext cx="4164677" cy="359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68792-F769-A5F6-4000-5DFC55885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27" y="4028176"/>
            <a:ext cx="4362546" cy="3595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8F4F6F-DF92-D9CF-B957-D8FFFE12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35" y="4865923"/>
            <a:ext cx="4164677" cy="280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DB53AD-576A-9122-DD61-EE3BCD347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22083" b="5154"/>
          <a:stretch/>
        </p:blipFill>
        <p:spPr>
          <a:xfrm>
            <a:off x="9843435" y="4060823"/>
            <a:ext cx="4164677" cy="815125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0475CCB1-A3BA-F8A7-6371-1C2888C15B17}"/>
              </a:ext>
            </a:extLst>
          </p:cNvPr>
          <p:cNvSpPr/>
          <p:nvPr/>
        </p:nvSpPr>
        <p:spPr>
          <a:xfrm>
            <a:off x="384716" y="348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E1D52D6-730A-8264-C02F-61AC9C81C2D0}"/>
              </a:ext>
            </a:extLst>
          </p:cNvPr>
          <p:cNvSpPr/>
          <p:nvPr/>
        </p:nvSpPr>
        <p:spPr>
          <a:xfrm>
            <a:off x="520000" y="124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Dataset</a:t>
            </a:r>
            <a:endParaRPr lang="en-US" sz="2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23CC76DF-D637-7B46-6A40-2D393896893D}"/>
              </a:ext>
            </a:extLst>
          </p:cNvPr>
          <p:cNvSpPr/>
          <p:nvPr/>
        </p:nvSpPr>
        <p:spPr>
          <a:xfrm>
            <a:off x="5001847" y="122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URL Dataset</a:t>
            </a:r>
            <a:endParaRPr lang="en-US" sz="2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6C2F6E1-E5D1-778B-E614-F2EA0F9F88CB}"/>
              </a:ext>
            </a:extLst>
          </p:cNvPr>
          <p:cNvSpPr/>
          <p:nvPr/>
        </p:nvSpPr>
        <p:spPr>
          <a:xfrm>
            <a:off x="9652221" y="1323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Dataset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8" y="1115427"/>
            <a:ext cx="894874" cy="1379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747" y="1225658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Input Types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06720" y="1488201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Email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006720" y="1725254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URL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006719" y="1971595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Webpage Image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7" y="2486194"/>
            <a:ext cx="894874" cy="12009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89746" y="2514079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789746" y="2901032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Text cleaning, feature extraction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789746" y="3249886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Image resizing, normalization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87" y="3661197"/>
            <a:ext cx="894874" cy="10739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89748" y="3814168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789748" y="4201121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models per modality trained individually</a:t>
            </a:r>
            <a:endParaRPr lang="en-US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7" y="4691696"/>
            <a:ext cx="894874" cy="107394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89748" y="4888111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Fusion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1789748" y="5275065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Soft voting per modality, hard voting final decision</a:t>
            </a:r>
            <a:endParaRPr lang="en-US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87" y="5704197"/>
            <a:ext cx="894874" cy="107394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89746" y="6913414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 Framework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1789746" y="7300367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Federated Learning with server and clients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dirty="0"/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EB80EF6D-F750-1195-0E37-D48894841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87" y="6725011"/>
            <a:ext cx="894874" cy="1073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BA19B6-52FE-659B-C6A9-69D701EDC705}"/>
              </a:ext>
            </a:extLst>
          </p:cNvPr>
          <p:cNvSpPr/>
          <p:nvPr/>
        </p:nvSpPr>
        <p:spPr>
          <a:xfrm>
            <a:off x="816428" y="7086598"/>
            <a:ext cx="473530" cy="356882"/>
          </a:xfrm>
          <a:prstGeom prst="rect">
            <a:avLst/>
          </a:prstGeom>
          <a:solidFill>
            <a:srgbClr val="283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0A70AD5-D98A-8559-1786-EFF37896ED57}"/>
              </a:ext>
            </a:extLst>
          </p:cNvPr>
          <p:cNvSpPr/>
          <p:nvPr/>
        </p:nvSpPr>
        <p:spPr>
          <a:xfrm>
            <a:off x="1789745" y="5847074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Multimodal Model</a:t>
            </a:r>
            <a:endParaRPr lang="en-US" sz="200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E73EF9A8-8C8B-4C77-7E19-69FC2070FF33}"/>
              </a:ext>
            </a:extLst>
          </p:cNvPr>
          <p:cNvSpPr/>
          <p:nvPr/>
        </p:nvSpPr>
        <p:spPr>
          <a:xfrm>
            <a:off x="1789745" y="6214761"/>
            <a:ext cx="1221426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Final decision made using hard voting over the three fusion models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980F8C-0B8B-49AB-69B9-3FE282105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041" y="-31206"/>
            <a:ext cx="5486400" cy="8260805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27438B53-387A-E19A-0217-1AFEB7F819B1}"/>
              </a:ext>
            </a:extLst>
          </p:cNvPr>
          <p:cNvSpPr/>
          <p:nvPr/>
        </p:nvSpPr>
        <p:spPr>
          <a:xfrm>
            <a:off x="237759" y="200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362992" y="2169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62991" y="2659703"/>
            <a:ext cx="33045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Cleaning text(punctuation, stopwords), TF-IDF vectorization, BERT tokenization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716957" y="2169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716957" y="265970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Regression, Naive Bayes, SVM, Random Forest, XGBoost, BERT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779AFC-F7A2-B580-F694-A7D1F961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825" y="0"/>
            <a:ext cx="5486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75A0D65-E516-538B-0FA4-B79E063C88A4}"/>
              </a:ext>
            </a:extLst>
          </p:cNvPr>
          <p:cNvSpPr/>
          <p:nvPr/>
        </p:nvSpPr>
        <p:spPr>
          <a:xfrm>
            <a:off x="580136" y="204121"/>
            <a:ext cx="7245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Phishing Detection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Pipeline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037B9846-27A8-58FC-200D-A8F99E951245}"/>
              </a:ext>
            </a:extLst>
          </p:cNvPr>
          <p:cNvSpPr/>
          <p:nvPr/>
        </p:nvSpPr>
        <p:spPr>
          <a:xfrm>
            <a:off x="581378" y="20914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8896E48-1B76-CB64-372C-5C1DE8C5E1DD}"/>
              </a:ext>
            </a:extLst>
          </p:cNvPr>
          <p:cNvSpPr/>
          <p:nvPr/>
        </p:nvSpPr>
        <p:spPr>
          <a:xfrm>
            <a:off x="5050087" y="20914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CB31A-32FB-15CB-3828-2330BF0221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43"/>
          <a:stretch/>
        </p:blipFill>
        <p:spPr>
          <a:xfrm>
            <a:off x="1786456" y="4496688"/>
            <a:ext cx="6098932" cy="288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8">
            <a:extLst>
              <a:ext uri="{FF2B5EF4-FFF2-40B4-BE49-F238E27FC236}">
                <a16:creationId xmlns:a16="http://schemas.microsoft.com/office/drawing/2014/main" id="{CCA34761-5977-14D0-D44D-7457849BDB78}"/>
              </a:ext>
            </a:extLst>
          </p:cNvPr>
          <p:cNvSpPr/>
          <p:nvPr/>
        </p:nvSpPr>
        <p:spPr>
          <a:xfrm>
            <a:off x="2025164" y="45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Fusion Model (based on probabilities)</a:t>
            </a:r>
            <a:endParaRPr lang="en-US" sz="3200" b="1" dirty="0"/>
          </a:p>
        </p:txBody>
      </p:sp>
      <p:sp>
        <p:nvSpPr>
          <p:cNvPr id="4" name="Text 9">
            <a:extLst>
              <a:ext uri="{FF2B5EF4-FFF2-40B4-BE49-F238E27FC236}">
                <a16:creationId xmlns:a16="http://schemas.microsoft.com/office/drawing/2014/main" id="{4E2E0CF2-D79E-68AB-CF8E-DF330A4EE35F}"/>
              </a:ext>
            </a:extLst>
          </p:cNvPr>
          <p:cNvSpPr/>
          <p:nvPr/>
        </p:nvSpPr>
        <p:spPr>
          <a:xfrm>
            <a:off x="5025037" y="9449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Weighted soft voting based on F1 scores</a:t>
            </a:r>
            <a:endParaRPr lang="en-US" sz="2800" dirty="0"/>
          </a:p>
        </p:txBody>
      </p:sp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A86363F-79E1-96B3-8856-682050D6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6" y="1576792"/>
            <a:ext cx="7772400" cy="6036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95A43-EDBB-3CD8-250C-4B68B343D6D3}"/>
              </a:ext>
            </a:extLst>
          </p:cNvPr>
          <p:cNvSpPr txBox="1"/>
          <p:nvPr/>
        </p:nvSpPr>
        <p:spPr>
          <a:xfrm>
            <a:off x="8434689" y="2702419"/>
            <a:ext cx="5604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Combined 5 traditional ML models + BERT.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model’s </a:t>
            </a:r>
            <a:r>
              <a:rPr lang="en-US" sz="2400" b="1" dirty="0"/>
              <a:t>F1-score</a:t>
            </a:r>
            <a:r>
              <a:rPr lang="en-US" sz="2400" dirty="0"/>
              <a:t> is used as its </a:t>
            </a:r>
            <a:r>
              <a:rPr lang="en-US" sz="2400" b="1" dirty="0"/>
              <a:t>voting weight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Predictions are merged using a </a:t>
            </a:r>
            <a:r>
              <a:rPr lang="en-US" sz="2400" b="1" dirty="0"/>
              <a:t>weighted average of probabilities</a:t>
            </a:r>
            <a:r>
              <a:rPr lang="en-US" sz="2400" dirty="0"/>
              <a:t> (soft voting).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final label is predicted if the average probability ≥ 0.5.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include </a:t>
            </a:r>
            <a:r>
              <a:rPr lang="en-US" sz="2400" b="1" dirty="0"/>
              <a:t>Accuracy</a:t>
            </a:r>
            <a:r>
              <a:rPr lang="en-US" sz="2400" dirty="0"/>
              <a:t>, </a:t>
            </a:r>
            <a:r>
              <a:rPr lang="en-US" sz="2400" b="1" dirty="0"/>
              <a:t>Precision</a:t>
            </a:r>
            <a:r>
              <a:rPr lang="en-US" sz="2400" dirty="0"/>
              <a:t>, </a:t>
            </a:r>
            <a:r>
              <a:rPr lang="en-US" sz="2400" b="1" dirty="0"/>
              <a:t>Recall</a:t>
            </a:r>
            <a:r>
              <a:rPr lang="en-US" sz="2400" dirty="0"/>
              <a:t>, </a:t>
            </a:r>
            <a:r>
              <a:rPr lang="en-US" sz="2400" b="1" dirty="0"/>
              <a:t>F1-score</a:t>
            </a:r>
            <a:r>
              <a:rPr lang="en-US" sz="2400" dirty="0"/>
              <a:t>, and a </a:t>
            </a:r>
            <a:r>
              <a:rPr lang="en-US" sz="2400" b="1" dirty="0"/>
              <a:t>confusion matrix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68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59219" y="1498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959219" y="3564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1315679" y="402702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Regression, Random Forest, XGBoost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315679" y="47760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BERT for semantic patterns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59219" y="5444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Fusion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315679" y="5972596"/>
            <a:ext cx="446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Combined predictions using F1-score weighted soft voting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E3BB1-C72B-CB93-9556-CE640A1E8F99}"/>
              </a:ext>
            </a:extLst>
          </p:cNvPr>
          <p:cNvSpPr txBox="1"/>
          <p:nvPr/>
        </p:nvSpPr>
        <p:spPr>
          <a:xfrm>
            <a:off x="1315679" y="2441480"/>
            <a:ext cx="7315200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dots, hyphens, slashes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C8AFD-0AB5-FF31-8116-0844021DE35A}"/>
              </a:ext>
            </a:extLst>
          </p:cNvPr>
          <p:cNvSpPr txBox="1"/>
          <p:nvPr/>
        </p:nvSpPr>
        <p:spPr>
          <a:xfrm>
            <a:off x="1315679" y="2886827"/>
            <a:ext cx="7315200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Domain-based features using tldextract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02EE4-782D-BF87-84FC-C7E00F683DCA}"/>
              </a:ext>
            </a:extLst>
          </p:cNvPr>
          <p:cNvSpPr txBox="1"/>
          <p:nvPr/>
        </p:nvSpPr>
        <p:spPr>
          <a:xfrm>
            <a:off x="1315679" y="2023804"/>
            <a:ext cx="7315200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URL length, digit count, number of special characters</a:t>
            </a: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2B70B251-9BA5-30C3-9634-F5A1243188D3}"/>
              </a:ext>
            </a:extLst>
          </p:cNvPr>
          <p:cNvSpPr/>
          <p:nvPr/>
        </p:nvSpPr>
        <p:spPr>
          <a:xfrm>
            <a:off x="1315679" y="6842590"/>
            <a:ext cx="46376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Balanced both structural (manual features) and semantic (BERT) signals</a:t>
            </a: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37DC64F-F541-6CEF-2D0F-C701EBE2B27D}"/>
              </a:ext>
            </a:extLst>
          </p:cNvPr>
          <p:cNvSpPr/>
          <p:nvPr/>
        </p:nvSpPr>
        <p:spPr>
          <a:xfrm>
            <a:off x="10163212" y="3709080"/>
            <a:ext cx="4467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0B8B119-E0E6-FE99-F499-24E985CE5676}"/>
              </a:ext>
            </a:extLst>
          </p:cNvPr>
          <p:cNvSpPr/>
          <p:nvPr/>
        </p:nvSpPr>
        <p:spPr>
          <a:xfrm>
            <a:off x="263251" y="574079"/>
            <a:ext cx="12025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URL Phishing Detection Pipeline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197B7-1954-F5D0-93EA-5BB6B22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89" y="1498822"/>
            <a:ext cx="6026357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F0F9AE99-5E37-3D7E-3ED7-DE468E54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88" y="4890278"/>
            <a:ext cx="6026358" cy="30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153863" y="1642264"/>
            <a:ext cx="4202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2664173" y="2062833"/>
            <a:ext cx="36918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Resize to 224x224, normalize, augment images.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53863" y="3081830"/>
            <a:ext cx="4202140" cy="39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2664174" y="3501977"/>
            <a:ext cx="4297255" cy="86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Pretrained CNNs: ResNet50, EfficientNet-B0, DenseNet121.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712972" y="2620807"/>
            <a:ext cx="4202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Fusion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223283" y="2983920"/>
            <a:ext cx="4959928" cy="39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Combined predictions using </a:t>
            </a:r>
          </a:p>
          <a:p>
            <a:pPr algn="l">
              <a:lnSpc>
                <a:spcPts val="2850"/>
              </a:lnSpc>
            </a:pPr>
            <a:r>
              <a:rPr lang="en-US" sz="2400" dirty="0">
                <a:latin typeface="Epilogue" pitchFamily="34" charset="0"/>
                <a:ea typeface="Epilogue" pitchFamily="34" charset="-122"/>
                <a:cs typeface="Epilogue" pitchFamily="34" charset="-120"/>
              </a:rPr>
              <a:t>F1-score weighted soft voting.</a:t>
            </a:r>
          </a:p>
          <a:p>
            <a:pPr algn="l">
              <a:lnSpc>
                <a:spcPts val="2850"/>
              </a:lnSpc>
            </a:pPr>
            <a:endParaRPr lang="en-US" sz="2400" dirty="0"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5BD2B39-4650-193F-DEB3-3B6C0DD5DF6C}"/>
              </a:ext>
            </a:extLst>
          </p:cNvPr>
          <p:cNvSpPr/>
          <p:nvPr/>
        </p:nvSpPr>
        <p:spPr>
          <a:xfrm>
            <a:off x="434585" y="344715"/>
            <a:ext cx="12025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Phishing Detection Pipeline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E573E01B-D3DF-DF6E-81B0-12E1DC7F44C5}"/>
              </a:ext>
            </a:extLst>
          </p:cNvPr>
          <p:cNvSpPr/>
          <p:nvPr/>
        </p:nvSpPr>
        <p:spPr>
          <a:xfrm>
            <a:off x="1229663" y="16209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1E23D4ED-D0D5-63E1-3D00-02366556EEC6}"/>
              </a:ext>
            </a:extLst>
          </p:cNvPr>
          <p:cNvSpPr/>
          <p:nvPr/>
        </p:nvSpPr>
        <p:spPr>
          <a:xfrm>
            <a:off x="1229663" y="30145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08174860-84CD-F160-308D-39DE218025B2}"/>
              </a:ext>
            </a:extLst>
          </p:cNvPr>
          <p:cNvSpPr/>
          <p:nvPr/>
        </p:nvSpPr>
        <p:spPr>
          <a:xfrm>
            <a:off x="7788772" y="24686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2FFEC-4AC7-7559-A0B1-62FD41D3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0" y="4369256"/>
            <a:ext cx="3807930" cy="365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FD8B10-8574-7B1E-EA3D-94D390A5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85" y="4656924"/>
            <a:ext cx="5293194" cy="328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1319</Words>
  <Application>Microsoft Macintosh PowerPoint</Application>
  <PresentationFormat>Custom</PresentationFormat>
  <Paragraphs>232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Heebo</vt:lpstr>
      <vt:lpstr>NVIDIA Sans</vt:lpstr>
      <vt:lpstr>Helvetica</vt:lpstr>
      <vt:lpstr>Fraunces Extra Bold</vt:lpstr>
      <vt:lpstr>Roboto</vt:lpstr>
      <vt:lpstr>Epilogue</vt:lpstr>
      <vt:lpstr>Nobile</vt:lpstr>
      <vt:lpstr>Times New Roman</vt:lpstr>
      <vt:lpstr>Arial</vt:lpstr>
      <vt:lpstr>Crimson Pro Semi Bold</vt:lpstr>
      <vt:lpstr>Fraunces Medium</vt:lpstr>
      <vt:lpstr>Lucida Grande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 Sakticharan Nirmal Kumar</cp:lastModifiedBy>
  <cp:revision>93</cp:revision>
  <dcterms:created xsi:type="dcterms:W3CDTF">2025-05-08T23:13:40Z</dcterms:created>
  <dcterms:modified xsi:type="dcterms:W3CDTF">2025-05-19T11:56:50Z</dcterms:modified>
</cp:coreProperties>
</file>